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9"/>
  </p:notesMasterIdLst>
  <p:sldIdLst>
    <p:sldId id="256" r:id="rId2"/>
    <p:sldId id="257" r:id="rId3"/>
    <p:sldId id="280" r:id="rId4"/>
    <p:sldId id="279" r:id="rId5"/>
    <p:sldId id="266" r:id="rId6"/>
    <p:sldId id="268" r:id="rId7"/>
    <p:sldId id="269" r:id="rId8"/>
    <p:sldId id="267" r:id="rId9"/>
    <p:sldId id="271" r:id="rId10"/>
    <p:sldId id="277" r:id="rId11"/>
    <p:sldId id="278" r:id="rId12"/>
    <p:sldId id="270" r:id="rId13"/>
    <p:sldId id="272" r:id="rId14"/>
    <p:sldId id="276" r:id="rId15"/>
    <p:sldId id="275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640" autoAdjust="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95CA73-0A69-4923-A1E9-2EA9F68BF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810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1A4889-7B73-45D3-92FA-DA1B54947C3D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06010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DF0BE3-3119-40DA-B87B-99E8CC3400DA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66015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81000" y="304800"/>
            <a:ext cx="8391525" cy="5791200"/>
            <a:chOff x="240" y="192"/>
            <a:chExt cx="5286" cy="3648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057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765550"/>
            <a:ext cx="7696200" cy="2057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fld id="{5D97126A-D1C8-4B97-9260-4C88C0F5A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A0AFC-1861-497C-BE10-EB9678C9D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2F5D6-3871-49B9-AD92-06372925A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533400"/>
            <a:ext cx="8229600" cy="5597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939C2-70B8-42BF-888C-C810ACC63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0F81E-8386-4EC8-88F8-EDB042757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058F8-C4C9-4BD1-8A0B-22A50376B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8248F-42E8-4F78-9C21-BF238FD29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7720B-85D4-446C-8381-B6D43A77A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D6445-FB8A-4147-9E07-FE2924527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6F73C-7E2C-44AF-AB72-CABF1E85E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DD0C2-0E9B-4128-8BC2-5D9AAEB8F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76315-CA40-4530-89A5-963727D35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E719CFE2-C763-4D59-BCEB-F34AA5BA8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79400" y="152400"/>
            <a:ext cx="8686800" cy="1600200"/>
            <a:chOff x="176" y="96"/>
            <a:chExt cx="5472" cy="1008"/>
          </a:xfrm>
        </p:grpSpPr>
        <p:sp>
          <p:nvSpPr>
            <p:cNvPr id="1032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stefa77777@mail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286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Лирика </a:t>
            </a:r>
            <a:r>
              <a:rPr lang="ru-RU" smtClean="0"/>
              <a:t>поэтов 2-й </a:t>
            </a:r>
            <a:r>
              <a:rPr lang="ru-RU" dirty="0" smtClean="0"/>
              <a:t>половины</a:t>
            </a:r>
            <a:r>
              <a:rPr lang="en-US" dirty="0" smtClean="0"/>
              <a:t> XIX</a:t>
            </a:r>
            <a:r>
              <a:rPr lang="ru-RU" dirty="0" smtClean="0"/>
              <a:t> века в детском чтении </a:t>
            </a:r>
          </a:p>
        </p:txBody>
      </p:sp>
      <p:sp>
        <p:nvSpPr>
          <p:cNvPr id="307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62000" y="4953000"/>
            <a:ext cx="7924800" cy="1143000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r>
              <a:rPr lang="ru-RU" dirty="0" smtClean="0"/>
              <a:t>Методический материал к занятию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pPr algn="ctr"/>
            <a:r>
              <a:rPr lang="ru-RU" b="1" i="1" smtClean="0"/>
              <a:t>Огни погасли в доме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676400" y="1828800"/>
            <a:ext cx="6172200" cy="4648200"/>
          </a:xfrm>
        </p:spPr>
        <p:txBody>
          <a:bodyPr/>
          <a:lstStyle/>
          <a:p>
            <a:pPr marL="0" indent="0">
              <a:spcBef>
                <a:spcPts val="1000"/>
              </a:spcBef>
              <a:buFont typeface="Wingdings" pitchFamily="2" charset="2"/>
              <a:buNone/>
            </a:pPr>
            <a:r>
              <a:rPr lang="ru-RU" smtClean="0"/>
              <a:t>Глядят из сада ветки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Берез и тополей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 шепчут: «Охраняем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Мы тихий сон детей;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Пусть радостные снятся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Всю ночь малюткам сны,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Чудесные виденья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Из сказочной страны…»</a:t>
            </a:r>
          </a:p>
          <a:p>
            <a:pPr marL="0" indent="0" algn="r">
              <a:spcBef>
                <a:spcPct val="0"/>
              </a:spcBef>
              <a:buFont typeface="Wingdings" pitchFamily="2" charset="2"/>
              <a:buNone/>
            </a:pPr>
            <a:r>
              <a:rPr lang="ru-RU" i="1" smtClean="0"/>
              <a:t>А.Н. Плещеев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b="1" i="1" smtClean="0"/>
              <a:t>Нищие</a:t>
            </a:r>
            <a:r>
              <a:rPr lang="ru-RU" smtClean="0"/>
              <a:t> </a:t>
            </a:r>
            <a:r>
              <a:rPr lang="ru-RU" sz="4000" smtClean="0"/>
              <a:t>(отрывок)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838200" y="1828800"/>
            <a:ext cx="7543800" cy="46482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В удушливый зной по дороге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Оборванный мальчик идет;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Изрезаны камнями ноги,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Струится с лица его пот.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В походке, в движеньях, во взоре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Нет резвости детской следа;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Сквозит в них тяжелое горе,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       Как в рубище ветхом нужда.</a:t>
            </a:r>
          </a:p>
          <a:p>
            <a:pPr algn="r">
              <a:spcBef>
                <a:spcPct val="0"/>
              </a:spcBef>
              <a:buFont typeface="Wingdings" pitchFamily="2" charset="2"/>
              <a:buNone/>
            </a:pPr>
            <a:r>
              <a:rPr lang="ru-RU" i="1" smtClean="0"/>
              <a:t>А.Н. Плещеев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И. З. Суриков</a:t>
            </a:r>
          </a:p>
        </p:txBody>
      </p:sp>
      <p:sp>
        <p:nvSpPr>
          <p:cNvPr id="14339" name="Объект 3"/>
          <p:cNvSpPr>
            <a:spLocks noGrp="1"/>
          </p:cNvSpPr>
          <p:nvPr>
            <p:ph sz="half" idx="2"/>
          </p:nvPr>
        </p:nvSpPr>
        <p:spPr>
          <a:xfrm>
            <a:off x="4038600" y="1828800"/>
            <a:ext cx="4876800" cy="4800600"/>
          </a:xfrm>
        </p:spPr>
        <p:txBody>
          <a:bodyPr/>
          <a:lstStyle/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Поэт-самоучка из крестьян</a:t>
            </a:r>
            <a:endParaRPr lang="en-US" sz="2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Романсы: «Я ли в поле не травушка была», «Ласточка»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Песни: «Рябина», «Степь да степь кругом», «В степи»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Программные произведения: «Зима», «Вот моя деревня»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(1841 – 1880)</a:t>
            </a:r>
          </a:p>
        </p:txBody>
      </p:sp>
      <p:pic>
        <p:nvPicPr>
          <p:cNvPr id="14340" name="Рисунок 4" descr="showpic.asp.jpeg"/>
          <p:cNvPicPr>
            <a:picLocks noChangeAspect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381000" y="1981200"/>
            <a:ext cx="3516313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И. С. Никитин</a:t>
            </a:r>
          </a:p>
        </p:txBody>
      </p:sp>
      <p:pic>
        <p:nvPicPr>
          <p:cNvPr id="1536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28800"/>
            <a:ext cx="3276600" cy="4302125"/>
          </a:xfrm>
        </p:spPr>
      </p:pic>
      <p:sp>
        <p:nvSpPr>
          <p:cNvPr id="15364" name="Объект 3"/>
          <p:cNvSpPr>
            <a:spLocks noGrp="1"/>
          </p:cNvSpPr>
          <p:nvPr>
            <p:ph sz="half" idx="2"/>
          </p:nvPr>
        </p:nvSpPr>
        <p:spPr>
          <a:xfrm>
            <a:off x="4267200" y="1828800"/>
            <a:ext cx="4572000" cy="4302125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Учился в духовной семинарии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Автор стихов более 60 песен и романсов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Программные произведения: «Встреча зимы»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(1824 – 1861)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Заключение 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762000" y="2514600"/>
            <a:ext cx="7772400" cy="36163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Не то, что мните вы, природа: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Не слепок, не бездушный лик –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В ней есть душа, в ней есть свобода,</a:t>
            </a:r>
          </a:p>
          <a:p>
            <a:pPr marL="0" indent="0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В ней есть любовь, в ней есть язык…</a:t>
            </a:r>
          </a:p>
          <a:p>
            <a:pPr marL="0" indent="0" algn="r">
              <a:buFont typeface="Wingdings" pitchFamily="2" charset="2"/>
              <a:buNone/>
            </a:pPr>
            <a:endParaRPr lang="ru-RU" smtClean="0">
              <a:latin typeface="Arial" charset="0"/>
              <a:cs typeface="Arial" charset="0"/>
            </a:endParaRPr>
          </a:p>
          <a:p>
            <a:pPr marL="0" indent="0" algn="r">
              <a:buFont typeface="Wingdings" pitchFamily="2" charset="2"/>
              <a:buNone/>
            </a:pPr>
            <a:r>
              <a:rPr lang="ru-RU" smtClean="0">
                <a:latin typeface="Arial" charset="0"/>
                <a:cs typeface="Arial" charset="0"/>
              </a:rPr>
              <a:t>Ф.И. Тютчев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smtClean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43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Написать мини-сочинение на одну из тем (по выбору студента), раскрывая ее на примере творчества не менее 3-х поэтов: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«Россия в лирике поэтов 60-х гг.»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«Тема детства в поэзии 60-х гг.»</a:t>
            </a:r>
          </a:p>
          <a:p>
            <a:pPr>
              <a:defRPr/>
            </a:pPr>
            <a:r>
              <a:rPr lang="ru-RU" sz="3000" dirty="0" smtClean="0">
                <a:latin typeface="Arial" pitchFamily="34" charset="0"/>
                <a:cs typeface="Arial" pitchFamily="34" charset="0"/>
              </a:rPr>
              <a:t>«Пейзажная лирика поэтов 60-х гг.» 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/>
            <a:r>
              <a:rPr lang="ru-RU" dirty="0" smtClean="0"/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Арзамасцева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И.Н., Николаева С.А. Детская литература. – М</a:t>
            </a:r>
            <a:r>
              <a:rPr lang="ru-RU" sz="2800" smtClean="0">
                <a:latin typeface="Arial" pitchFamily="34" charset="0"/>
                <a:cs typeface="Arial" pitchFamily="34" charset="0"/>
              </a:rPr>
              <a:t>., 2011.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Детская литература /Под ред. Е.О. Путиловой. – М.: Академия, 2008.</a:t>
            </a:r>
          </a:p>
          <a:p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Дополнительная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: Детская литература /Под ред. Е.Е. Зубаревой. – М.: Просвещение, 1998.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Интернет источники (ищем самостоятельно)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678222" y="589575"/>
            <a:ext cx="7509674" cy="912716"/>
          </a:xfrm>
        </p:spPr>
        <p:txBody>
          <a:bodyPr/>
          <a:lstStyle/>
          <a:p>
            <a:pPr algn="ctr" eaLnBrk="1" hangingPunct="1"/>
            <a:r>
              <a:rPr lang="ru-RU" sz="3999" b="1" dirty="0">
                <a:solidFill>
                  <a:schemeClr val="accent2">
                    <a:lumMod val="50000"/>
                  </a:schemeClr>
                </a:solidFill>
              </a:rPr>
              <a:t>Контактная информация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86" y="1905160"/>
            <a:ext cx="6335271" cy="4476280"/>
          </a:xfrm>
        </p:spPr>
        <p:txBody>
          <a:bodyPr/>
          <a:lstStyle/>
          <a:p>
            <a:pPr>
              <a:buNone/>
            </a:pPr>
            <a:r>
              <a:rPr lang="ru-RU" sz="3000" dirty="0"/>
              <a:t>   Гулистанский государственный университет.</a:t>
            </a:r>
          </a:p>
          <a:p>
            <a:pPr eaLnBrk="1" hangingPunct="1">
              <a:buFontTx/>
              <a:buNone/>
            </a:pPr>
            <a:r>
              <a:rPr lang="ru-RU" sz="3000" dirty="0"/>
              <a:t>  </a:t>
            </a:r>
          </a:p>
          <a:p>
            <a:pPr eaLnBrk="1" hangingPunct="1">
              <a:buFontTx/>
              <a:buNone/>
            </a:pPr>
            <a:endParaRPr lang="ru-RU" sz="3000" dirty="0"/>
          </a:p>
          <a:p>
            <a:pPr eaLnBrk="1" hangingPunct="1">
              <a:buFontTx/>
              <a:buNone/>
            </a:pPr>
            <a:r>
              <a:rPr lang="ru-RU" sz="3000" dirty="0"/>
              <a:t>    </a:t>
            </a:r>
            <a:r>
              <a:rPr lang="ru-RU" sz="3000" dirty="0" err="1"/>
              <a:t>Гизатулина</a:t>
            </a:r>
            <a:r>
              <a:rPr lang="ru-RU" sz="3000" dirty="0"/>
              <a:t> Ольга Ивановна, преподаватель кафедры Русского языка и литературы.</a:t>
            </a:r>
          </a:p>
          <a:p>
            <a:pPr eaLnBrk="1" hangingPunct="1">
              <a:buFontTx/>
              <a:buNone/>
            </a:pPr>
            <a:r>
              <a:rPr lang="ru-RU" sz="3000" dirty="0"/>
              <a:t>    </a:t>
            </a:r>
          </a:p>
          <a:p>
            <a:pPr eaLnBrk="1" hangingPunct="1">
              <a:buFontTx/>
              <a:buNone/>
            </a:pPr>
            <a:r>
              <a:rPr lang="en-US" sz="3000" dirty="0"/>
              <a:t>E-mail: </a:t>
            </a:r>
            <a:r>
              <a:rPr lang="en-US" sz="3000" dirty="0">
                <a:hlinkClick r:id="rId2"/>
              </a:rPr>
              <a:t>stefa77777@mail.ru</a:t>
            </a:r>
            <a:endParaRPr lang="en-US" sz="3000" dirty="0"/>
          </a:p>
          <a:p>
            <a:pPr eaLnBrk="1" hangingPunct="1">
              <a:buFontTx/>
              <a:buNone/>
            </a:pPr>
            <a:endParaRPr lang="ru-RU" sz="1800" dirty="0"/>
          </a:p>
          <a:p>
            <a:pPr eaLnBrk="1" hangingPunct="1">
              <a:buFontTx/>
              <a:buNone/>
            </a:pPr>
            <a:endParaRPr lang="en-US" sz="1800" dirty="0"/>
          </a:p>
          <a:p>
            <a:pPr algn="r" eaLnBrk="1" hangingPunct="1">
              <a:buFontTx/>
              <a:buNone/>
            </a:pPr>
            <a:r>
              <a:rPr lang="ru-RU" sz="3000" dirty="0"/>
              <a:t>Спасибо за внимание!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97" y="2060993"/>
            <a:ext cx="1643189" cy="149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8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ctr" eaLnBrk="1" hangingPunct="1"/>
            <a:r>
              <a:rPr lang="ru-RU" sz="3600" smtClean="0">
                <a:latin typeface="Arial" charset="0"/>
                <a:cs typeface="Arial" charset="0"/>
              </a:rPr>
              <a:t>План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3844925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Лирика Ф. И. Тютчева, А. А. Фета, А. К. Толстого в детском чтении.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Картины родной природы в лирике А. Н. Плещеева, А. Н. Майкова, И. З. Сурикова, И. С. Никитина.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</p:spPr>
        <p:txBody>
          <a:bodyPr/>
          <a:lstStyle/>
          <a:p>
            <a:pPr algn="r"/>
            <a:r>
              <a:rPr lang="ru-RU" sz="3600" b="1" smtClean="0"/>
              <a:t>ЭПИГРАФ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85800" y="2514600"/>
            <a:ext cx="8001000" cy="3616325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4400" smtClean="0">
                <a:latin typeface="Arial" charset="0"/>
                <a:cs typeface="Arial" charset="0"/>
              </a:rPr>
              <a:t>«… в душе каждого человека есть клапан, отворяющийся только поэзией…».</a:t>
            </a:r>
            <a:br>
              <a:rPr lang="ru-RU" sz="4400" smtClean="0">
                <a:latin typeface="Arial" charset="0"/>
                <a:cs typeface="Arial" charset="0"/>
              </a:rPr>
            </a:br>
            <a:r>
              <a:rPr lang="ru-RU" sz="4400" smtClean="0">
                <a:latin typeface="Arial" charset="0"/>
                <a:cs typeface="Arial" charset="0"/>
              </a:rPr>
              <a:t>Н. А. Некрасов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19200"/>
          </a:xfrm>
        </p:spPr>
        <p:txBody>
          <a:bodyPr/>
          <a:lstStyle/>
          <a:p>
            <a:pPr algn="ctr"/>
            <a:r>
              <a:rPr lang="ru-RU" sz="4000" smtClean="0"/>
              <a:t>Пейзажная лирика – чем насыщается для художника это понятие?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514600"/>
            <a:ext cx="7848600" cy="3810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Arial" charset="0"/>
                <a:cs typeface="Arial" charset="0"/>
              </a:rPr>
              <a:t>Пейзаж для поэта – не просто описание природы, это выражение чувств самого поэта, его настроение, его раздумья о жизни, о её истоках. Это, часто, ощущение красоты и счастья, но и трагедий земного существования.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Ф. И. Тютчев</a:t>
            </a:r>
          </a:p>
        </p:txBody>
      </p:sp>
      <p:pic>
        <p:nvPicPr>
          <p:cNvPr id="7171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505200" cy="4302125"/>
          </a:xfrm>
        </p:spPr>
      </p:pic>
      <p:sp>
        <p:nvSpPr>
          <p:cNvPr id="7172" name="Объект 3"/>
          <p:cNvSpPr>
            <a:spLocks noGrp="1"/>
          </p:cNvSpPr>
          <p:nvPr>
            <p:ph sz="half" idx="2"/>
          </p:nvPr>
        </p:nvSpPr>
        <p:spPr>
          <a:xfrm>
            <a:off x="4267200" y="1828800"/>
            <a:ext cx="4572000" cy="4302125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Окончил Московский университет, служил на дипломатической службе в Мюнхене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Программные произведения: «Зима недаром злится», «Весенние воды»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(1803 – 1873)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А. Фет </a:t>
            </a:r>
            <a:r>
              <a:rPr lang="ru-RU" smtClean="0"/>
              <a:t>(Шеншин)</a:t>
            </a:r>
          </a:p>
        </p:txBody>
      </p:sp>
      <p:pic>
        <p:nvPicPr>
          <p:cNvPr id="819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276600" cy="4302125"/>
          </a:xfrm>
        </p:spPr>
      </p:pic>
      <p:sp>
        <p:nvSpPr>
          <p:cNvPr id="8196" name="Объект 3"/>
          <p:cNvSpPr>
            <a:spLocks noGrp="1"/>
          </p:cNvSpPr>
          <p:nvPr>
            <p:ph sz="half" idx="2"/>
          </p:nvPr>
        </p:nvSpPr>
        <p:spPr>
          <a:xfrm>
            <a:off x="3962400" y="1828800"/>
            <a:ext cx="4953000" cy="48006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Около 30 лет служил на военной службе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Программные произведения: «Мама! Глянь-ка из окошка…», «Кот поет, глаза прищуря…», «Уж верба вся пушистая» </a:t>
            </a:r>
            <a:r>
              <a:rPr lang="ru-RU" sz="2000" smtClean="0">
                <a:latin typeface="Arial" charset="0"/>
                <a:cs typeface="Arial" charset="0"/>
              </a:rPr>
              <a:t>(отр</a:t>
            </a:r>
            <a:r>
              <a:rPr lang="ru-RU" smtClean="0">
                <a:latin typeface="Arial" charset="0"/>
                <a:cs typeface="Arial" charset="0"/>
              </a:rPr>
              <a:t>.</a:t>
            </a:r>
            <a:r>
              <a:rPr lang="ru-RU" sz="2000" smtClean="0">
                <a:latin typeface="Arial" charset="0"/>
                <a:cs typeface="Arial" charset="0"/>
              </a:rPr>
              <a:t>)</a:t>
            </a:r>
            <a:r>
              <a:rPr lang="ru-RU" smtClean="0">
                <a:latin typeface="Arial" charset="0"/>
                <a:cs typeface="Arial" charset="0"/>
              </a:rPr>
              <a:t>, «Что за вечер…» </a:t>
            </a:r>
            <a:r>
              <a:rPr lang="ru-RU" sz="2000" smtClean="0">
                <a:latin typeface="Arial" charset="0"/>
                <a:cs typeface="Arial" charset="0"/>
              </a:rPr>
              <a:t>(в сокр.)</a:t>
            </a:r>
          </a:p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(1820 – 1892)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К. Толстой</a:t>
            </a:r>
          </a:p>
        </p:txBody>
      </p:sp>
      <p:pic>
        <p:nvPicPr>
          <p:cNvPr id="9219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36738"/>
            <a:ext cx="3200400" cy="4286250"/>
          </a:xfrm>
        </p:spPr>
      </p:pic>
      <p:sp>
        <p:nvSpPr>
          <p:cNvPr id="9220" name="Объект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5257800" cy="4876800"/>
          </a:xfrm>
        </p:spPr>
        <p:txBody>
          <a:bodyPr/>
          <a:lstStyle/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Племянник А.Погорельского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 «Князь Серебряный», трилогия «Борис Годунов», «Сочинения Козьмы Пруткова»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Романс «Средь шумного бала…»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Программные произведения: «Осень. Обсыпается весь наш бедный сад…»</a:t>
            </a:r>
          </a:p>
          <a:p>
            <a:pPr eaLnBrk="1" hangingPunct="1"/>
            <a:r>
              <a:rPr lang="ru-RU" sz="2600" smtClean="0">
                <a:latin typeface="Arial" charset="0"/>
                <a:cs typeface="Arial" charset="0"/>
              </a:rPr>
              <a:t>(1817 – 1875)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Н. Майков</a:t>
            </a:r>
          </a:p>
        </p:txBody>
      </p:sp>
      <p:pic>
        <p:nvPicPr>
          <p:cNvPr id="1024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828800"/>
            <a:ext cx="3352800" cy="4302125"/>
          </a:xfrm>
        </p:spPr>
      </p:pic>
      <p:sp>
        <p:nvSpPr>
          <p:cNvPr id="10244" name="Объект 3"/>
          <p:cNvSpPr>
            <a:spLocks noGrp="1"/>
          </p:cNvSpPr>
          <p:nvPr>
            <p:ph sz="half" idx="2"/>
          </p:nvPr>
        </p:nvSpPr>
        <p:spPr>
          <a:xfrm>
            <a:off x="4114800" y="1828800"/>
            <a:ext cx="4724400" cy="472440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Окончил Московский университет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Занимался живописью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Программные произведения: «Колыбельная песня», «Ласточка примчалась», «Осенние листья по ветру кружат»</a:t>
            </a:r>
          </a:p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(1821 – 1897)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А. Н. Плещеев</a:t>
            </a:r>
          </a:p>
        </p:txBody>
      </p:sp>
      <p:pic>
        <p:nvPicPr>
          <p:cNvPr id="11267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3200400" cy="4302125"/>
          </a:xfrm>
        </p:spPr>
      </p:pic>
      <p:sp>
        <p:nvSpPr>
          <p:cNvPr id="11268" name="Объект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5105400" cy="4724400"/>
          </a:xfrm>
        </p:spPr>
        <p:txBody>
          <a:bodyPr/>
          <a:lstStyle/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Учился в школе гвардейских подпрапорщиков и </a:t>
            </a:r>
            <a:r>
              <a:rPr lang="ru-RU" sz="2600" dirty="0" err="1" smtClean="0">
                <a:latin typeface="Arial" charset="0"/>
                <a:cs typeface="Arial" charset="0"/>
              </a:rPr>
              <a:t>Петер-бургском</a:t>
            </a:r>
            <a:r>
              <a:rPr lang="ru-RU" sz="2600" dirty="0" smtClean="0">
                <a:latin typeface="Arial" charset="0"/>
                <a:cs typeface="Arial" charset="0"/>
              </a:rPr>
              <a:t> университете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Отбывал ссылку за участие в революционном движении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Программные произведения: «Сельская песня», «Осень наступила», «Весна» (в сокр.), «Мой садик»</a:t>
            </a:r>
          </a:p>
          <a:p>
            <a:pPr eaLnBrk="1" hangingPunct="1"/>
            <a:r>
              <a:rPr lang="ru-RU" sz="2600" dirty="0" smtClean="0">
                <a:latin typeface="Arial" charset="0"/>
                <a:cs typeface="Arial" charset="0"/>
              </a:rPr>
              <a:t>(1825 – 1893)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вадрант">
  <a:themeElements>
    <a:clrScheme name="Квадрант 2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000000"/>
      </a:accent4>
      <a:accent5>
        <a:srgbClr val="E2E2AA"/>
      </a:accent5>
      <a:accent6>
        <a:srgbClr val="8A8A5C"/>
      </a:accent6>
      <a:hlink>
        <a:srgbClr val="996633"/>
      </a:hlink>
      <a:folHlink>
        <a:srgbClr val="993300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Quadrant</Template>
  <TotalTime>293</TotalTime>
  <Words>691</Words>
  <Application>Microsoft Office PowerPoint</Application>
  <PresentationFormat>Экран (4:3)</PresentationFormat>
  <Paragraphs>94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Wingdings</vt:lpstr>
      <vt:lpstr>Квадрант</vt:lpstr>
      <vt:lpstr>Лирика поэтов 2-й половины XIX века в детском чтении </vt:lpstr>
      <vt:lpstr>План урока</vt:lpstr>
      <vt:lpstr>ЭПИГРАФ</vt:lpstr>
      <vt:lpstr>Пейзажная лирика – чем насыщается для художника это понятие? </vt:lpstr>
      <vt:lpstr>Ф. И. Тютчев</vt:lpstr>
      <vt:lpstr>А. А. Фет (Шеншин)</vt:lpstr>
      <vt:lpstr>А. К. Толстой</vt:lpstr>
      <vt:lpstr>А. Н. Майков</vt:lpstr>
      <vt:lpstr>А. Н. Плещеев</vt:lpstr>
      <vt:lpstr>Огни погасли в доме</vt:lpstr>
      <vt:lpstr>Нищие (отрывок)</vt:lpstr>
      <vt:lpstr>И. З. Суриков</vt:lpstr>
      <vt:lpstr>И. С. Никитин</vt:lpstr>
      <vt:lpstr>Заключение </vt:lpstr>
      <vt:lpstr>Домашнее задание</vt:lpstr>
      <vt:lpstr>Литература</vt:lpstr>
      <vt:lpstr>Контактная информация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50</cp:revision>
  <cp:lastPrinted>1601-01-01T00:00:00Z</cp:lastPrinted>
  <dcterms:created xsi:type="dcterms:W3CDTF">1601-01-01T00:00:00Z</dcterms:created>
  <dcterms:modified xsi:type="dcterms:W3CDTF">2020-03-19T06:12:02Z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